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471664" r:id="rId2"/>
    <p:sldId id="2147471662" r:id="rId3"/>
    <p:sldId id="1023" r:id="rId4"/>
    <p:sldId id="1028" r:id="rId5"/>
    <p:sldId id="1024" r:id="rId6"/>
    <p:sldId id="1025" r:id="rId7"/>
    <p:sldId id="1029" r:id="rId8"/>
    <p:sldId id="1012" r:id="rId9"/>
    <p:sldId id="1021" r:id="rId10"/>
    <p:sldId id="1018" r:id="rId11"/>
    <p:sldId id="1019" r:id="rId1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4BAFA-078B-BC31-12F5-8BE05861E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7B2F30-80ED-5E0C-B3FF-F3791C723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3387A-D8BE-8D95-5003-3C27F73F3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F141F-BF68-17D9-E655-FB77BF8D5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06A9F-485D-A99D-9016-432D07992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8988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DBC83-2A3D-BC40-BACC-9A095C751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F72F9-2A30-22D7-5053-C63D486DC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10071-922E-A0AE-3216-D9698219C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DD111-25E3-A143-F7AC-9649001AE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3F1D6-600B-AC06-1992-666D0D152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7170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0B4EA3-3B5C-98F5-5DB2-974DD034D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957FC9-308B-428D-F091-816FB27F1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D1624-8A45-4DAA-E597-2ED17770E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6B0C2-E8FC-CD1A-47E0-24D46ABBE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3562E-1F12-7425-C016-015BB45BF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0397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1CAAD-213C-A78A-CD1E-E3395B493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18B90-32F3-97A4-7F32-F6B165688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626FD-CE9E-6714-43D3-5E7F6106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81D3F-7707-A9B9-28BE-CF83FE2F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96C6E-8092-E481-5016-BCFB5C601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3409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21720-1A52-77BA-1CE1-23E8AE192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33A4AA-CEFC-8788-C195-B09EF6F45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4C813-15D8-354C-76F2-AFB72C6F3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1A5E6-EE09-9FAA-C52E-382C5F613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5A6BF-1F33-27DA-50DA-641EF3F2B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4464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9146C-764B-57E2-B7B4-F1F2B9DA8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CEC92-A3A9-D9E9-ECB3-B0635C3BFA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692E8-1ABE-D7F9-5ED9-71D9FEC18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6921C-62C8-BA19-B1E4-25C1CF122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D91FC-9B4E-118B-1619-2A5AFA865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778DE-D865-2E44-61A5-FABA29990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4815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609EA-BC48-336B-0406-F3ED366A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1264C-3E9D-73CF-37A1-EEE5C92EA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A9CE3-6DDD-6B07-356F-E8B4FA7B1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B830D4-1D02-A614-FFAE-8031BA8A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33CE97-A732-5596-11F2-1A5D293828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61ED27-A0A5-0E86-57CD-7DCBBF4D7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F1A246-519D-5F6E-9D18-BD930B315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9E1A91-C6F0-9EA9-56C8-0B89D6846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1573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5740-FB9F-4F0C-423B-4DF4FD38D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F305F-6938-21BB-FCC4-E7EA3DB4D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5E373A-7021-51C4-6360-1BEEAE791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9075B0-C48B-9B70-391E-12E8E449A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6783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F707FA-5217-C7A6-B4C1-E02B8289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0AF4D6-7BA8-2612-CD1D-6C5A9192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A33B0-6740-A1EF-77CC-B24D9E43E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0322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9B34D-2793-9D2D-2406-966E0E17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CE062-C851-2F61-6209-46AF8B62D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410FA-2141-7529-703D-004191BAB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C7A06F-C155-1D3F-6E24-0EE7B9446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DE3BD4-ACA0-F32B-0001-A13470EE9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820AB-3A77-F676-81F8-D8BCF3C6E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6141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E6DC4-0B31-3326-E20D-D07A97FB7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86F48F-7757-FFFE-0242-0C6ECB4F8C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997DDF-1243-B9C3-45F9-F05674F30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45136-11A3-A9A2-D25B-2330D2C4F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DF0-7E74-0A56-C198-7A28D45F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C2C11-4B77-C8DC-ACBB-433C4B9D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265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47787C-9B1E-9E5D-D86C-64E0EB260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B9E69-80C2-DF74-9D8D-605E9F867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77C96-AD4A-FD20-DC0D-31BB39172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51833E-AF28-42B8-8770-EE15C0B9203D}" type="datetimeFigureOut">
              <a:rPr lang="en-SG" smtClean="0"/>
              <a:t>2/12/2024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92B32-904F-254F-1FFC-E25B1B1AE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5939A-A4B0-CF82-DA2C-6C23C51E6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2F90C6-28F6-4FE7-9486-C64720896F5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7085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FE07D-D571-02B1-6A3E-F85C2F202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679" y="1182234"/>
            <a:ext cx="10515600" cy="1500187"/>
          </a:xfrm>
        </p:spPr>
        <p:txBody>
          <a:bodyPr>
            <a:normAutofit fontScale="25000" lnSpcReduction="20000"/>
          </a:bodyPr>
          <a:lstStyle/>
          <a:p>
            <a:pPr marL="406400" indent="-349250" algn="just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use the following template to guide your presentation slides.  </a:t>
            </a:r>
          </a:p>
          <a:p>
            <a:pPr marL="57150" algn="just">
              <a:lnSpc>
                <a:spcPct val="90000"/>
              </a:lnSpc>
              <a:defRPr/>
            </a:pPr>
            <a:endParaRPr lang="en-US" sz="7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6400" indent="-349250" algn="just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applicants are encouraged to keep their slides succinct and to use a font Arial with size of “18”.  Please </a:t>
            </a:r>
            <a:r>
              <a:rPr lang="en-US" sz="7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exceed 15 slides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excluding cover page and annexes.  </a:t>
            </a:r>
          </a:p>
          <a:p>
            <a:pPr marL="57150" indent="0" algn="just" eaLnBrk="1" hangingPunct="1">
              <a:lnSpc>
                <a:spcPct val="90000"/>
              </a:lnSpc>
              <a:buNone/>
              <a:defRPr/>
            </a:pPr>
            <a:endParaRPr lang="en-US" sz="7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6400" indent="-349250" algn="just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slides should be submitted to SMI prior to the presentation.  You will be given </a:t>
            </a:r>
            <a:r>
              <a:rPr lang="en-US" sz="7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minutes to present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another 15 minutes to respond to queries from the relevant fora.</a:t>
            </a:r>
          </a:p>
          <a:p>
            <a:pPr marL="406400" indent="-349250" algn="just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en-US" sz="7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6400" indent="-349250" algn="just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make sure that your deck </a:t>
            </a:r>
            <a:r>
              <a:rPr lang="en-US" sz="7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 the following points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algn="just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innovation of the research, and how it compares with the current state-of-the-art. Please also prepare some slides to describe how the proposed technology work; </a:t>
            </a:r>
          </a:p>
          <a:p>
            <a:pPr lvl="1" algn="just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deliverables, KPIs and end outcome of the proposal (e.g. developed solution/product); and</a:t>
            </a:r>
          </a:p>
          <a:p>
            <a:pPr lvl="1" algn="just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Addressable market (both in Singapore and beyond),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commercialisation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translational plan including the access to local and/or global markets.</a:t>
            </a:r>
          </a:p>
          <a:p>
            <a:endParaRPr lang="en-S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DD943B-ADCF-1824-C36B-4AB86F2DCC0E}"/>
              </a:ext>
            </a:extLst>
          </p:cNvPr>
          <p:cNvSpPr txBox="1"/>
          <p:nvPr/>
        </p:nvSpPr>
        <p:spPr>
          <a:xfrm>
            <a:off x="794657" y="283029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SG" sz="24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Guidelines for Presentation Slides</a:t>
            </a:r>
          </a:p>
        </p:txBody>
      </p:sp>
    </p:spTree>
    <p:extLst>
      <p:ext uri="{BB962C8B-B14F-4D97-AF65-F5344CB8AC3E}">
        <p14:creationId xmlns:p14="http://schemas.microsoft.com/office/powerpoint/2010/main" val="1204604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2209800" y="2743200"/>
            <a:ext cx="77724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400" b="1" dirty="0">
                <a:latin typeface="Calibri" pitchFamily="34" charset="0"/>
              </a:rPr>
              <a:t>Annex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1999963" y="204239"/>
            <a:ext cx="7772400" cy="457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PROJECT TEAM</a:t>
            </a:r>
            <a:endParaRPr lang="en-US" sz="2400" b="1" dirty="0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9" name="Rectangle 14"/>
          <p:cNvSpPr>
            <a:spLocks noChangeArrowheads="1"/>
          </p:cNvSpPr>
          <p:nvPr/>
        </p:nvSpPr>
        <p:spPr bwMode="auto">
          <a:xfrm>
            <a:off x="9583661" y="965349"/>
            <a:ext cx="2120660" cy="38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1800" b="1" dirty="0">
              <a:latin typeface="Calibri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DF0B389-45E4-4C91-97EE-F3D4B40DDFAA}"/>
              </a:ext>
            </a:extLst>
          </p:cNvPr>
          <p:cNvGrpSpPr/>
          <p:nvPr/>
        </p:nvGrpSpPr>
        <p:grpSpPr>
          <a:xfrm>
            <a:off x="715448" y="940547"/>
            <a:ext cx="8675426" cy="1850982"/>
            <a:chOff x="715448" y="743973"/>
            <a:chExt cx="8675426" cy="1879214"/>
          </a:xfrm>
        </p:grpSpPr>
        <p:sp>
          <p:nvSpPr>
            <p:cNvPr id="20483" name="Rectangle 7"/>
            <p:cNvSpPr>
              <a:spLocks noChangeArrowheads="1"/>
            </p:cNvSpPr>
            <p:nvPr/>
          </p:nvSpPr>
          <p:spPr bwMode="auto">
            <a:xfrm>
              <a:off x="715448" y="1283549"/>
              <a:ext cx="6651160" cy="133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&lt;Name&gt;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&lt;Role&gt;</a:t>
              </a:r>
            </a:p>
            <a:p>
              <a:pPr lvl="1">
                <a:lnSpc>
                  <a:spcPct val="90000"/>
                </a:lnSpc>
                <a:spcBef>
                  <a:spcPct val="20000"/>
                </a:spcBef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20484" name="Rectangle 8"/>
            <p:cNvSpPr>
              <a:spLocks noChangeArrowheads="1"/>
            </p:cNvSpPr>
            <p:nvPr/>
          </p:nvSpPr>
          <p:spPr bwMode="auto">
            <a:xfrm>
              <a:off x="715448" y="743973"/>
              <a:ext cx="1831479" cy="357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Team Member</a:t>
              </a:r>
            </a:p>
          </p:txBody>
        </p:sp>
        <p:sp>
          <p:nvSpPr>
            <p:cNvPr id="20485" name="Line 10"/>
            <p:cNvSpPr>
              <a:spLocks noChangeShapeType="1"/>
            </p:cNvSpPr>
            <p:nvPr/>
          </p:nvSpPr>
          <p:spPr bwMode="auto">
            <a:xfrm>
              <a:off x="715448" y="1101209"/>
              <a:ext cx="20242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486" name="Line 11"/>
            <p:cNvSpPr>
              <a:spLocks noChangeShapeType="1"/>
            </p:cNvSpPr>
            <p:nvPr/>
          </p:nvSpPr>
          <p:spPr bwMode="auto">
            <a:xfrm>
              <a:off x="2836108" y="1101209"/>
              <a:ext cx="65547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506" name="TextBox 27"/>
          <p:cNvSpPr txBox="1">
            <a:spLocks noChangeArrowheads="1"/>
          </p:cNvSpPr>
          <p:nvPr/>
        </p:nvSpPr>
        <p:spPr bwMode="auto">
          <a:xfrm>
            <a:off x="9511367" y="7589149"/>
            <a:ext cx="2174882" cy="35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Calibri" pitchFamily="34" charset="0"/>
              </a:rPr>
              <a:t>A-1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2DC90B-823C-76A4-79CB-7FE436A57728}"/>
              </a:ext>
            </a:extLst>
          </p:cNvPr>
          <p:cNvSpPr txBox="1"/>
          <p:nvPr/>
        </p:nvSpPr>
        <p:spPr>
          <a:xfrm>
            <a:off x="2836108" y="1374097"/>
            <a:ext cx="6554766" cy="95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Expertise 1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Expertise 2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Expertise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A970E66-DC6B-EC7D-E5C4-5BD06AA21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48" y="2687848"/>
            <a:ext cx="6651160" cy="131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&lt;Name&gt;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&lt;Role&gt;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C2A39D-E6CB-D624-0986-01E7C21A4080}"/>
              </a:ext>
            </a:extLst>
          </p:cNvPr>
          <p:cNvSpPr txBox="1"/>
          <p:nvPr/>
        </p:nvSpPr>
        <p:spPr>
          <a:xfrm>
            <a:off x="2836108" y="2639347"/>
            <a:ext cx="6554766" cy="95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Expertise 1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Expertise 2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Expertise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1F9340-739B-AB0E-8A5B-A3A3F09CD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48" y="4117084"/>
            <a:ext cx="6651160" cy="131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&lt;Name&gt;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&lt;Role&gt;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E86DD4-36E6-B97D-9F3F-251E8F5E8641}"/>
              </a:ext>
            </a:extLst>
          </p:cNvPr>
          <p:cNvSpPr txBox="1"/>
          <p:nvPr/>
        </p:nvSpPr>
        <p:spPr>
          <a:xfrm>
            <a:off x="2836108" y="4122846"/>
            <a:ext cx="6554766" cy="95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Expertise 1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Expertise 2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Expertise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F2F3E4-B222-31BB-D64F-C8DBF7055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6108" y="955063"/>
            <a:ext cx="1831479" cy="35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Expertise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 txBox="1">
            <a:spLocks noChangeArrowheads="1"/>
          </p:cNvSpPr>
          <p:nvPr/>
        </p:nvSpPr>
        <p:spPr>
          <a:xfrm>
            <a:off x="931333" y="201601"/>
            <a:ext cx="10498667" cy="8334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6000" b="1" kern="1200">
                <a:solidFill>
                  <a:srgbClr val="003DA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SG" sz="360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6E60EB-A2A2-E6FF-A2C4-CFA9DF408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005" y="247392"/>
            <a:ext cx="9597322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SG" sz="2400" b="1" dirty="0">
                <a:latin typeface="Arial" panose="020B0604020202020204" pitchFamily="34" charset="0"/>
                <a:cs typeface="Arial" panose="020B0604020202020204" pitchFamily="34" charset="0"/>
              </a:rPr>
              <a:t>Cover Page</a:t>
            </a:r>
          </a:p>
          <a:p>
            <a:pPr algn="ctr">
              <a:spcBef>
                <a:spcPct val="20000"/>
              </a:spcBef>
            </a:pPr>
            <a:r>
              <a:rPr lang="en-SG" sz="24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Title of Project</a:t>
            </a:r>
            <a:r>
              <a:rPr lang="en-SG" sz="24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sp>
        <p:nvSpPr>
          <p:cNvPr id="15" name="Rectangle 1027"/>
          <p:cNvSpPr txBox="1">
            <a:spLocks noChangeArrowheads="1"/>
          </p:cNvSpPr>
          <p:nvPr/>
        </p:nvSpPr>
        <p:spPr bwMode="auto">
          <a:xfrm>
            <a:off x="1322362" y="1269471"/>
            <a:ext cx="9720775" cy="31675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3" tIns="45717" rIns="91433" bIns="45717"/>
          <a:lstStyle/>
          <a:p>
            <a:pPr marL="1778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SG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PI				: xxx </a:t>
            </a:r>
            <a:r>
              <a:rPr lang="en-SG" sz="1800" i="1" kern="0" dirty="0">
                <a:latin typeface="Arial" panose="020B0604020202020204" pitchFamily="34" charset="0"/>
                <a:cs typeface="Arial" panose="020B0604020202020204" pitchFamily="34" charset="0"/>
              </a:rPr>
              <a:t>(Salutation, Name, Designation)</a:t>
            </a:r>
          </a:p>
          <a:p>
            <a:pPr marL="1778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SG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Host Institution		: xxx </a:t>
            </a:r>
            <a:r>
              <a:rPr lang="en-SG" sz="1800" i="1" kern="0" dirty="0">
                <a:latin typeface="Arial" panose="020B0604020202020204" pitchFamily="34" charset="0"/>
                <a:cs typeface="Arial" panose="020B0604020202020204" pitchFamily="34" charset="0"/>
              </a:rPr>
              <a:t>(Name of Singapore Host Institution)</a:t>
            </a:r>
          </a:p>
          <a:p>
            <a:pPr marL="177800">
              <a:lnSpc>
                <a:spcPct val="90000"/>
              </a:lnSpc>
              <a:spcBef>
                <a:spcPct val="20000"/>
              </a:spcBef>
              <a:defRPr/>
            </a:pPr>
            <a:endParaRPr lang="en-SG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SG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Co-I(s)				: xxx </a:t>
            </a:r>
            <a:r>
              <a:rPr lang="en-SG" sz="1800" i="1" kern="0" dirty="0">
                <a:latin typeface="Arial" panose="020B0604020202020204" pitchFamily="34" charset="0"/>
                <a:cs typeface="Arial" panose="020B0604020202020204" pitchFamily="34" charset="0"/>
              </a:rPr>
              <a:t>(Salutation, Name, Singapore Partner Institution)</a:t>
            </a:r>
          </a:p>
          <a:p>
            <a:pPr marL="177800">
              <a:lnSpc>
                <a:spcPct val="90000"/>
              </a:lnSpc>
              <a:spcBef>
                <a:spcPct val="20000"/>
              </a:spcBef>
              <a:defRPr/>
            </a:pPr>
            <a:endParaRPr lang="en-SG" sz="1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SG" b="1" kern="0" dirty="0">
                <a:latin typeface="Arial" panose="020B0604020202020204" pitchFamily="34" charset="0"/>
                <a:cs typeface="Arial" panose="020B0604020202020204" pitchFamily="34" charset="0"/>
              </a:rPr>
              <a:t>Industry/Academic </a:t>
            </a:r>
          </a:p>
          <a:p>
            <a:pPr marL="1778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SG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Collaborator(s)			: xxx </a:t>
            </a:r>
            <a:r>
              <a:rPr lang="en-SG" sz="1800" i="1" kern="0" dirty="0">
                <a:latin typeface="Arial" panose="020B0604020202020204" pitchFamily="34" charset="0"/>
                <a:cs typeface="Arial" panose="020B0604020202020204" pitchFamily="34" charset="0"/>
              </a:rPr>
              <a:t>(Salutation, Name, Singapore Organisation)</a:t>
            </a:r>
          </a:p>
          <a:p>
            <a:pPr marL="177800">
              <a:lnSpc>
                <a:spcPct val="90000"/>
              </a:lnSpc>
              <a:spcBef>
                <a:spcPct val="20000"/>
              </a:spcBef>
              <a:defRPr/>
            </a:pPr>
            <a:endParaRPr lang="en-SG" i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SG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Project Duration		: xxx </a:t>
            </a:r>
            <a:r>
              <a:rPr lang="en-SG" sz="1800" i="1" kern="0" dirty="0">
                <a:latin typeface="Arial" panose="020B0604020202020204" pitchFamily="34" charset="0"/>
                <a:cs typeface="Arial" panose="020B0604020202020204" pitchFamily="34" charset="0"/>
              </a:rPr>
              <a:t>(No. of months)</a:t>
            </a:r>
          </a:p>
          <a:p>
            <a:pPr marL="1778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SG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Requested Grant Amount	: xxx </a:t>
            </a:r>
            <a:r>
              <a:rPr lang="en-SG" sz="1800" i="1" kern="0" dirty="0">
                <a:latin typeface="Arial" panose="020B0604020202020204" pitchFamily="34" charset="0"/>
                <a:cs typeface="Arial" panose="020B0604020202020204" pitchFamily="34" charset="0"/>
              </a:rPr>
              <a:t>(S$)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018515E-882A-BC46-86D9-8E9DB8A76BBD}"/>
              </a:ext>
            </a:extLst>
          </p:cNvPr>
          <p:cNvGrpSpPr/>
          <p:nvPr/>
        </p:nvGrpSpPr>
        <p:grpSpPr>
          <a:xfrm>
            <a:off x="1322362" y="5406242"/>
            <a:ext cx="9720775" cy="833437"/>
            <a:chOff x="2116799" y="5622332"/>
            <a:chExt cx="7958402" cy="833437"/>
          </a:xfrm>
        </p:grpSpPr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FEAA2212-0AB3-A056-DC5F-FDC5BEA84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7335" y="5807820"/>
              <a:ext cx="7857331" cy="462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SG" sz="1800" i="1" dirty="0">
                  <a:latin typeface="Arial" panose="020B0604020202020204" pitchFamily="34" charset="0"/>
                  <a:cs typeface="Arial" panose="020B0604020202020204" pitchFamily="34" charset="0"/>
                </a:rPr>
                <a:t>(Logo(s) of Host Institution</a:t>
              </a:r>
              <a:r>
                <a:rPr lang="en-SG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SG" sz="1800" i="1" dirty="0">
                  <a:latin typeface="Arial" panose="020B0604020202020204" pitchFamily="34" charset="0"/>
                  <a:cs typeface="Arial" panose="020B0604020202020204" pitchFamily="34" charset="0"/>
                </a:rPr>
                <a:t>and Industry/Academic Collaborator Organisation(s)</a:t>
              </a: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F5C63BBB-4FC7-89A5-12E2-6BCEE07C9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6799" y="5622332"/>
              <a:ext cx="7958402" cy="8334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124845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NEED(S)</a:t>
            </a:r>
            <a:endParaRPr lang="en-GB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719138" y="1143000"/>
            <a:ext cx="10098917" cy="416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&lt;Please describe the problem that this project is trying to solve.&gt;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7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section shall include clear articulation of the following:</a:t>
            </a:r>
          </a:p>
          <a:p>
            <a:pPr indent="12700"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is the project being done;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S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project objectives; and</a:t>
            </a:r>
          </a:p>
          <a:p>
            <a:pPr lvl="0"/>
            <a:endParaRPr lang="en-S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is the project significant.</a:t>
            </a:r>
            <a:endParaRPr lang="en-S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1800" dirty="0">
              <a:latin typeface="Calibri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1800" dirty="0">
              <a:latin typeface="Calibri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1800" dirty="0">
              <a:latin typeface="Calibri" pitchFamily="34" charset="0"/>
            </a:endParaRPr>
          </a:p>
          <a:p>
            <a:pPr marL="177800" indent="-1778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800" dirty="0">
              <a:latin typeface="Calibri" pitchFamily="34" charset="0"/>
            </a:endParaRPr>
          </a:p>
          <a:p>
            <a:pPr marL="177800" indent="-1778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44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&amp; ASSUMPTIONS</a:t>
            </a:r>
            <a:endParaRPr lang="en-GB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719138" y="1143000"/>
            <a:ext cx="10394339" cy="491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&lt;Please elaborate on the project’s design and implementation plan in achieving its objectives, and the project’s underlying strategic assumptions.&gt;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This section shall include clear articulation of the following: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 are involved and why; </a:t>
            </a:r>
          </a:p>
          <a:p>
            <a:pPr lvl="0"/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proposed approach;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underlying strategic assumptions and basis;</a:t>
            </a:r>
          </a:p>
          <a:p>
            <a:pPr lvl="0"/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Extent in which strategic assumptions and basis are valid in the local context; and </a:t>
            </a:r>
          </a:p>
          <a:p>
            <a:pPr lvl="0"/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risk factors involved and how does the project factor these in. </a:t>
            </a:r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7800" indent="-1778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SG" b="1" dirty="0">
                <a:latin typeface="Arial" panose="020B0604020202020204" pitchFamily="34" charset="0"/>
                <a:cs typeface="Arial" panose="020B0604020202020204" pitchFamily="34" charset="0"/>
              </a:rPr>
              <a:t>&lt;P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lease prepare some backup slides to explain how the proposed technology works.&gt; </a:t>
            </a:r>
          </a:p>
          <a:p>
            <a:pPr marL="177800" indent="-1778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74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14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SG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BENEFIT(S)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719138" y="1143000"/>
            <a:ext cx="10816370" cy="665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SG" sz="1800" b="1" dirty="0">
                <a:latin typeface="Arial" panose="020B0604020202020204" pitchFamily="34" charset="0"/>
                <a:cs typeface="Arial" panose="020B0604020202020204" pitchFamily="34" charset="0"/>
              </a:rPr>
              <a:t>&lt;Please elaborate on the project’s expected outcome and deliverables, and their potential applications.&gt;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SG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7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This section shall include clear articulation of the following: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 will benefit from the project; </a:t>
            </a:r>
          </a:p>
          <a:p>
            <a:pPr lvl="0"/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desired outcome of the project;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quantifiable benefits/cost savings/goals from the proposed technology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lvl="0"/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success of the project is measured, including capability building or talent development in local enterprises / academia where applicable; </a:t>
            </a:r>
          </a:p>
          <a:p>
            <a:pPr lvl="0"/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 TRL &lt;&gt;; End TRL &lt;&gt;; and</a:t>
            </a:r>
          </a:p>
          <a:p>
            <a:pPr lvl="0"/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the outcomes be commercialised and what are the plans. </a:t>
            </a:r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7800" indent="-1778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SG" sz="1800" dirty="0">
              <a:latin typeface="Calibri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SG" sz="1800" dirty="0">
              <a:latin typeface="Calibri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SG" sz="1800" dirty="0">
              <a:latin typeface="Calibri" pitchFamily="34" charset="0"/>
            </a:endParaRPr>
          </a:p>
          <a:p>
            <a:pPr marL="177800" indent="-1778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SG" sz="1800" dirty="0">
              <a:latin typeface="Calibri" pitchFamily="34" charset="0"/>
            </a:endParaRPr>
          </a:p>
          <a:p>
            <a:pPr marL="177800" indent="-177800" algn="just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SG" sz="1800" dirty="0">
              <a:latin typeface="Calibri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SG" sz="18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42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400" b="1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 / BUILD Analysis</a:t>
            </a:r>
            <a:endParaRPr lang="en-GB" sz="2400" b="1" cap="al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719138" y="969963"/>
            <a:ext cx="10788234" cy="344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&lt;Please elaborate on the buy / build analysis of the project over similar projects/products in the industry.&gt;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7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This section shall include clear articulation of the following:</a:t>
            </a:r>
          </a:p>
          <a:p>
            <a:pPr indent="12700">
              <a:lnSpc>
                <a:spcPct val="90000"/>
              </a:lnSpc>
              <a:spcBef>
                <a:spcPct val="20000"/>
              </a:spcBef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does your project stand out compared to existing products / services in the market (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lease cite references); </a:t>
            </a:r>
          </a:p>
          <a:p>
            <a:pPr lvl="0"/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current research and state of the art technology; and </a:t>
            </a:r>
          </a:p>
          <a:p>
            <a:pPr lvl="0"/>
            <a:endParaRPr lang="en-SG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innovation content of the project.</a:t>
            </a:r>
          </a:p>
          <a:p>
            <a:pPr lvl="0"/>
            <a:endParaRPr lang="en-SG" sz="1800" dirty="0">
              <a:effectLst/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-399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400" b="1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TEAM CAPABILITY</a:t>
            </a:r>
            <a:endParaRPr lang="en-GB" sz="2400" b="1" cap="all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719138" y="1143000"/>
            <a:ext cx="10703828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127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&lt;Please elaborate on the capability, synergy and track record of the project team.&gt;</a:t>
            </a:r>
          </a:p>
          <a:p>
            <a:pPr indent="12700"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7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section shall include clear articulation of the following:</a:t>
            </a:r>
          </a:p>
          <a:p>
            <a:pPr indent="12700"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defTabSz="914334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Necessity for cooperation;</a:t>
            </a:r>
          </a:p>
          <a:p>
            <a:pPr marL="171450" indent="-171450" algn="just" defTabSz="914334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indent="-171450" algn="just" defTabSz="914334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Partnership synergies (added value through cooperation: sharing of risks, costs, know-how, etc.);</a:t>
            </a:r>
          </a:p>
          <a:p>
            <a:pPr marL="171450" indent="-171450" algn="just" defTabSz="914334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indent="-171450" algn="just" defTabSz="914334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Capability and track record of project team; and </a:t>
            </a:r>
          </a:p>
          <a:p>
            <a:pPr marL="171450" indent="-171450" algn="just" defTabSz="914334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indent="-171450" algn="just" defTabSz="914334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Roles and responsibilities of each project team member</a:t>
            </a:r>
          </a:p>
        </p:txBody>
      </p:sp>
    </p:spTree>
    <p:extLst>
      <p:ext uri="{BB962C8B-B14F-4D97-AF65-F5344CB8AC3E}">
        <p14:creationId xmlns:p14="http://schemas.microsoft.com/office/powerpoint/2010/main" val="171013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5625" y="169356"/>
            <a:ext cx="8338457" cy="1325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SCHEDULE &amp; MILESTONES</a:t>
            </a:r>
          </a:p>
        </p:txBody>
      </p:sp>
      <p:sp>
        <p:nvSpPr>
          <p:cNvPr id="17411" name="Rectangle 18"/>
          <p:cNvSpPr>
            <a:spLocks noChangeArrowheads="1"/>
          </p:cNvSpPr>
          <p:nvPr/>
        </p:nvSpPr>
        <p:spPr bwMode="auto">
          <a:xfrm>
            <a:off x="964778" y="1519088"/>
            <a:ext cx="10022956" cy="62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&lt;Fill in the table with key project milestones/deliverables, and indicate the implementation schedule by shading the appropriate boxes.&gt;</a:t>
            </a:r>
          </a:p>
        </p:txBody>
      </p:sp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br>
              <a:rPr lang="en-GB" sz="1800">
                <a:latin typeface="Arial" pitchFamily="34" charset="0"/>
              </a:rPr>
            </a:br>
            <a:endParaRPr lang="en-GB" sz="1800">
              <a:latin typeface="Arial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539705"/>
              </p:ext>
            </p:extLst>
          </p:nvPr>
        </p:nvGraphicFramePr>
        <p:xfrm>
          <a:off x="943007" y="2361646"/>
          <a:ext cx="10022956" cy="3589020"/>
        </p:xfrm>
        <a:graphic>
          <a:graphicData uri="http://schemas.openxmlformats.org/drawingml/2006/table">
            <a:tbl>
              <a:tblPr/>
              <a:tblGrid>
                <a:gridCol w="2802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2653">
                  <a:extLst>
                    <a:ext uri="{9D8B030D-6E8A-4147-A177-3AD203B41FA5}">
                      <a16:colId xmlns:a16="http://schemas.microsoft.com/office/drawing/2014/main" val="2912033232"/>
                    </a:ext>
                  </a:extLst>
                </a:gridCol>
                <a:gridCol w="354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6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6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6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69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69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69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341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8566">
                <a:tc row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AU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Milestones / Deliverables</a:t>
                      </a: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GB" sz="18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Organisation(s) Involved</a:t>
                      </a: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AU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Year 1</a:t>
                      </a: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AU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Year 2</a:t>
                      </a: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  <a:defRPr/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5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AU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Q1</a:t>
                      </a: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AU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Q2</a:t>
                      </a: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AU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Q3</a:t>
                      </a: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AU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Q4</a:t>
                      </a: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AU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Q1</a:t>
                      </a: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AU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Q2</a:t>
                      </a: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AU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Q3</a:t>
                      </a: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AU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Q4</a:t>
                      </a: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  <a:tab pos="-457200" algn="l"/>
                          <a:tab pos="228600" algn="l"/>
                          <a:tab pos="2400300" algn="r"/>
                        </a:tabLs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Remarks</a:t>
                      </a:r>
                      <a:endParaRPr lang="en-GB" sz="1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189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800" b="1" i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Key Milestone 1: XXX</a:t>
                      </a: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189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800" i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&lt;Sub-task 1&gt;  </a:t>
                      </a: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189">
                <a:tc>
                  <a:txBody>
                    <a:bodyPr/>
                    <a:lstStyle/>
                    <a:p>
                      <a:pPr marL="0" marR="0" indent="0" algn="just" defTabSz="9143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  <a:defRPr/>
                      </a:pPr>
                      <a:r>
                        <a:rPr lang="en-US" sz="1800" i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&lt;Sub-task 2&gt;  </a:t>
                      </a: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3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  <a:defRPr/>
                      </a:pP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189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800" b="1" i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Key Milestone 2: XXX</a:t>
                      </a: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189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800" i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&lt;Sub-task 1&gt;  </a:t>
                      </a: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189">
                <a:tc>
                  <a:txBody>
                    <a:bodyPr/>
                    <a:lstStyle/>
                    <a:p>
                      <a:pPr marL="0" marR="0" indent="0" algn="just" defTabSz="9143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  <a:defRPr/>
                      </a:pPr>
                      <a:r>
                        <a:rPr lang="en-US" sz="1800" i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&lt;Sub-task 2&gt;  </a:t>
                      </a: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3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  <a:defRPr/>
                      </a:pP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189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&lt;Please expand this table accordingly&gt;</a:t>
                      </a:r>
                      <a:endParaRPr lang="en-GB" sz="1800" b="1" i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i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GB" sz="18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20" marR="37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813362" y="-195572"/>
            <a:ext cx="10515600" cy="1325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PROJECT COST AND FUNDING</a:t>
            </a:r>
          </a:p>
        </p:txBody>
      </p:sp>
      <p:sp>
        <p:nvSpPr>
          <p:cNvPr id="18435" name="Rectangle 18"/>
          <p:cNvSpPr>
            <a:spLocks noChangeArrowheads="1"/>
          </p:cNvSpPr>
          <p:nvPr/>
        </p:nvSpPr>
        <p:spPr bwMode="auto">
          <a:xfrm>
            <a:off x="813362" y="896796"/>
            <a:ext cx="10565275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&lt;Please provide the relevant project costs and funding sources, broken into the four cost categories –Manpower, Equipment, Consumables &amp; Other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Misc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Costs, Overseas Travel and Indirect Research Cost.&gt;</a:t>
            </a: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br>
              <a:rPr lang="en-GB" sz="1800">
                <a:latin typeface="Arial" pitchFamily="34" charset="0"/>
              </a:rPr>
            </a:br>
            <a:endParaRPr lang="en-GB" sz="1800">
              <a:latin typeface="Arial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801760"/>
              </p:ext>
            </p:extLst>
          </p:nvPr>
        </p:nvGraphicFramePr>
        <p:xfrm>
          <a:off x="813362" y="1857233"/>
          <a:ext cx="10741020" cy="4587198"/>
        </p:xfrm>
        <a:graphic>
          <a:graphicData uri="http://schemas.openxmlformats.org/drawingml/2006/table">
            <a:tbl>
              <a:tblPr/>
              <a:tblGrid>
                <a:gridCol w="1742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5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2566">
                  <a:extLst>
                    <a:ext uri="{9D8B030D-6E8A-4147-A177-3AD203B41FA5}">
                      <a16:colId xmlns:a16="http://schemas.microsoft.com/office/drawing/2014/main" val="413896215"/>
                    </a:ext>
                  </a:extLst>
                </a:gridCol>
                <a:gridCol w="1759775">
                  <a:extLst>
                    <a:ext uri="{9D8B030D-6E8A-4147-A177-3AD203B41FA5}">
                      <a16:colId xmlns:a16="http://schemas.microsoft.com/office/drawing/2014/main" val="2649270963"/>
                    </a:ext>
                  </a:extLst>
                </a:gridCol>
              </a:tblGrid>
              <a:tr h="8418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Cost Category</a:t>
                      </a:r>
                      <a:endParaRPr lang="en-GB" sz="1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Details of Items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SMI Funding Sought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($)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Academic Collaborator ($)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Industry Collaborator ($)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Total Project Cost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($)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SG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Manpower</a:t>
                      </a: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i="1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i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i="1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i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i="1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SG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Equipment</a:t>
                      </a: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SG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Consumables &amp; Other </a:t>
                      </a:r>
                      <a:r>
                        <a:rPr lang="en-SG" sz="1800" b="1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Misc</a:t>
                      </a:r>
                      <a:r>
                        <a:rPr lang="en-SG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Costs</a:t>
                      </a: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334" rtl="0" eaLnBrk="1" latinLnBrk="0" hangingPunct="1">
                        <a:spcAft>
                          <a:spcPts val="0"/>
                        </a:spcAft>
                      </a:pPr>
                      <a:endParaRPr lang="en-GB" sz="18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334" rtl="0" eaLnBrk="1" latinLnBrk="0" hangingPunct="1">
                        <a:spcAft>
                          <a:spcPts val="0"/>
                        </a:spcAft>
                      </a:pPr>
                      <a:endParaRPr lang="en-GB" sz="18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334" rtl="0" eaLnBrk="1" latinLnBrk="0" hangingPunct="1">
                        <a:spcAft>
                          <a:spcPts val="0"/>
                        </a:spcAft>
                      </a:pPr>
                      <a:endParaRPr lang="en-GB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Overseas Travel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Indirect Research Cost 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297202"/>
                  </a:ext>
                </a:extLst>
              </a:tr>
              <a:tr h="584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Grand Total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3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20087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872</Words>
  <Application>Microsoft Office PowerPoint</Application>
  <PresentationFormat>Widescreen</PresentationFormat>
  <Paragraphs>155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NEED(S)</vt:lpstr>
      <vt:lpstr>APPROACH &amp; ASSUMPTIONS</vt:lpstr>
      <vt:lpstr>BENEFIT(S)</vt:lpstr>
      <vt:lpstr>BUY / BUILD Analysis</vt:lpstr>
      <vt:lpstr>PROJECT TEAM CAPABILITY</vt:lpstr>
      <vt:lpstr>PROJECT SCHEDULE &amp; MILESTONES</vt:lpstr>
      <vt:lpstr>SUMMARY OF PROJECT COST AND FUNDING</vt:lpstr>
      <vt:lpstr>PowerPoint Presentation</vt:lpstr>
      <vt:lpstr>PROJECT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 Goh</dc:creator>
  <cp:lastModifiedBy>Frances Goh</cp:lastModifiedBy>
  <cp:revision>4</cp:revision>
  <cp:lastPrinted>2024-12-02T09:31:55Z</cp:lastPrinted>
  <dcterms:created xsi:type="dcterms:W3CDTF">2024-11-29T07:18:42Z</dcterms:created>
  <dcterms:modified xsi:type="dcterms:W3CDTF">2024-12-02T09:39:10Z</dcterms:modified>
</cp:coreProperties>
</file>